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19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37"/>
  </p:notes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256" r:id="rId14"/>
    <p:sldId id="325" r:id="rId15"/>
    <p:sldId id="324" r:id="rId16"/>
    <p:sldId id="327" r:id="rId17"/>
    <p:sldId id="326" r:id="rId18"/>
    <p:sldId id="328" r:id="rId19"/>
    <p:sldId id="331" r:id="rId20"/>
    <p:sldId id="302" r:id="rId21"/>
    <p:sldId id="304" r:id="rId22"/>
    <p:sldId id="333" r:id="rId23"/>
    <p:sldId id="332" r:id="rId24"/>
    <p:sldId id="330" r:id="rId25"/>
    <p:sldId id="336" r:id="rId26"/>
    <p:sldId id="337" r:id="rId27"/>
    <p:sldId id="339" r:id="rId28"/>
    <p:sldId id="340" r:id="rId29"/>
    <p:sldId id="334" r:id="rId30"/>
    <p:sldId id="342" r:id="rId31"/>
    <p:sldId id="344" r:id="rId32"/>
    <p:sldId id="345" r:id="rId33"/>
    <p:sldId id="329" r:id="rId34"/>
    <p:sldId id="346" r:id="rId35"/>
    <p:sldId id="347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55170D"/>
    <a:srgbClr val="58190D"/>
    <a:srgbClr val="601B12"/>
    <a:srgbClr val="F2BC94"/>
    <a:srgbClr val="6B1B15"/>
    <a:srgbClr val="721D16"/>
    <a:srgbClr val="F6C09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Objects="1">
      <p:cViewPr>
        <p:scale>
          <a:sx n="75" d="100"/>
          <a:sy n="75" d="100"/>
        </p:scale>
        <p:origin x="-1304" y="-4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6CB327-4F0F-D94F-A5BF-56BCBB670B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96CCCF-41E7-C349-A6C6-44E80B73B026}" type="slidenum">
              <a:rPr lang="en-US"/>
              <a:pPr/>
              <a:t>13</a:t>
            </a:fld>
            <a:endParaRPr lang="en-US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Explain participatory process, moving tables, table hosts, etc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20401D-DE65-2D44-A6D4-C6BF00B9DE70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Explain participatory process, moving tables, table hosts, etc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BE895-15C0-DB4B-B0F5-4CD8379D6351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3A114D-50B1-EC41-A89A-F178DE1D025A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4CCCBE-F528-8345-83F0-4E318F918D3C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Explain participatory process, moving tables, table hosts, etc</a:t>
            </a: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0F72D8-4798-A64D-9C73-B0018C7738CC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0A202E-35D2-5E49-990F-C5B38DF32661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D65C83-DBD6-8743-BF89-60717E727825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C86D8A-0408-2D42-889D-881CDED0C96A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0174A5-2062-E341-8F8C-D2E27FADE841}" type="slidenum">
              <a:rPr lang="en-US"/>
              <a:pPr/>
              <a:t>33</a:t>
            </a:fld>
            <a:endParaRPr lang="en-US"/>
          </a:p>
        </p:txBody>
      </p:sp>
      <p:sp>
        <p:nvSpPr>
          <p:cNvPr id="65539" name="Rectangle 1026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BDFB3-E3FF-1B40-A252-7E7F4FE0A7BC}" type="slidenum">
              <a:rPr lang="en-US"/>
              <a:pPr/>
              <a:t>34</a:t>
            </a:fld>
            <a:endParaRPr lang="en-US"/>
          </a:p>
        </p:txBody>
      </p:sp>
      <p:sp>
        <p:nvSpPr>
          <p:cNvPr id="67587" name="Rectangle 1026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8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Explain participatory process, moving tables, table hosts, etc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9FDB27-A08E-D04F-8778-169E8B6A78A1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5E27F9-AD04-964B-A1A9-8045E33E8FFF}" type="slidenum">
              <a:rPr lang="en-US"/>
              <a:pPr/>
              <a:t>35</a:t>
            </a:fld>
            <a:endParaRPr lang="en-US"/>
          </a:p>
        </p:txBody>
      </p:sp>
      <p:sp>
        <p:nvSpPr>
          <p:cNvPr id="69635" name="Rectangle 1026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6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Explain participatory process, moving tables, table hosts, etc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612CFE-7FF2-B444-B86E-1AADB2EA8152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Explain participatory process, moving tables, table hosts, etc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98390F-7F8D-B34D-9654-DFA557704B77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DB161D-5373-C64F-9882-010BB3DD6AF7}" type="slidenum">
              <a:rPr lang="en-US"/>
              <a:pPr/>
              <a:t>20</a:t>
            </a:fld>
            <a:endParaRPr lang="en-US"/>
          </a:p>
        </p:txBody>
      </p:sp>
      <p:sp>
        <p:nvSpPr>
          <p:cNvPr id="38915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/>
              <a:t>Pause at public/private and go to timeline before clicking next to bring up red x out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2B6901-059B-4C40-B015-7D6A6228285A}" type="slidenum">
              <a:rPr lang="en-US"/>
              <a:pPr/>
              <a:t>21</a:t>
            </a:fld>
            <a:endParaRPr lang="en-US"/>
          </a:p>
        </p:txBody>
      </p:sp>
      <p:sp>
        <p:nvSpPr>
          <p:cNvPr id="40963" name="Rectangle 1026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Explain participatory process, moving tables, table hosts, etc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CEDA5D-3C54-2442-A82C-A4A19697D4B9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Explain participatory process, moving tables, table hosts, etc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20BA08-6B29-034C-915C-5BA8D3DC7E50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Explain participatory process, moving tables, table hosts, etc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BBF6A6-31D6-AF42-B34D-9B5179ACEB44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5CC80-542C-084B-9117-D93DEACCED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6ECB6-0200-C240-B672-0ADEE39065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F6A28-5346-C44C-8661-F5D3A07253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52A52-9FA2-364E-9090-CA01A49FA4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9698E-6AB7-A140-9B1D-5E61369848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6685F-39E3-E949-984E-EC70B779C5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01356-FA66-D547-A68C-9CB8FA0B54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363E7-8026-3E41-A0D1-438F3BA11E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C5613-8D63-FC49-BFE3-596FD1C4C7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9F25E-8C23-E840-817C-A1944F5133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74BA1-3E82-0840-B8F2-8AA1B6EFF1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600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D2A4CF9-D28A-1A4E-B287-161C3568D9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6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hyperlink" Target="http://www.MoveToAmend.org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14340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triangl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295400"/>
            <a:ext cx="67437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23556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81000" y="6400800"/>
            <a:ext cx="830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24580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25604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0"/>
          <p:cNvSpPr txBox="1">
            <a:spLocks noChangeArrowheads="1"/>
          </p:cNvSpPr>
          <p:nvPr/>
        </p:nvSpPr>
        <p:spPr bwMode="auto">
          <a:xfrm>
            <a:off x="5334000" y="990600"/>
            <a:ext cx="3810000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dirty="0" err="1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www.MoveToAmend.org</a:t>
            </a:r>
            <a:endParaRPr lang="en-US" dirty="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  <a:p>
            <a:pPr algn="r"/>
            <a:endParaRPr lang="en-US" sz="1300" dirty="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  <a:p>
            <a:pPr algn="r"/>
            <a:r>
              <a:rPr lang="en-US" dirty="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Signed by</a:t>
            </a:r>
            <a:r>
              <a:rPr lang="en-US" dirty="0" smtClean="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 66,468 </a:t>
            </a:r>
            <a:endParaRPr lang="en-US" dirty="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  <a:p>
            <a:pPr algn="r"/>
            <a:r>
              <a:rPr lang="en-US" dirty="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and counting…</a:t>
            </a:r>
          </a:p>
          <a:p>
            <a:pPr algn="r"/>
            <a:endParaRPr lang="en-US" sz="1600" dirty="0"/>
          </a:p>
        </p:txBody>
      </p:sp>
      <p:sp>
        <p:nvSpPr>
          <p:cNvPr id="26627" name="Rectangle 14"/>
          <p:cNvSpPr>
            <a:spLocks noChangeArrowheads="1"/>
          </p:cNvSpPr>
          <p:nvPr/>
        </p:nvSpPr>
        <p:spPr bwMode="auto">
          <a:xfrm>
            <a:off x="2133600" y="1143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6628" name="Picture 12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16" descr="logos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136650"/>
            <a:ext cx="480060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Box 17"/>
          <p:cNvSpPr txBox="1">
            <a:spLocks noChangeArrowheads="1"/>
          </p:cNvSpPr>
          <p:nvPr/>
        </p:nvSpPr>
        <p:spPr bwMode="auto">
          <a:xfrm>
            <a:off x="228600" y="2667000"/>
            <a:ext cx="8610600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 b="1">
                <a:latin typeface="Helvetica Neue" charset="0"/>
                <a:ea typeface="Helvetica Neue" charset="0"/>
                <a:cs typeface="Helvetica Neue" charset="0"/>
              </a:rPr>
              <a:t>On January 21, 2010, with its ruling in </a:t>
            </a:r>
            <a:r>
              <a:rPr lang="en-US" sz="1500" b="1" i="1">
                <a:latin typeface="Helvetica Neue" charset="0"/>
                <a:ea typeface="Helvetica Neue" charset="0"/>
                <a:cs typeface="Helvetica Neue" charset="0"/>
              </a:rPr>
              <a:t>Citizens United v. Federal Election Commission</a:t>
            </a:r>
            <a:r>
              <a:rPr lang="en-US" sz="1500" b="1">
                <a:latin typeface="Helvetica Neue" charset="0"/>
                <a:ea typeface="Helvetica Neue" charset="0"/>
                <a:cs typeface="Helvetica Neue" charset="0"/>
              </a:rPr>
              <a:t>, </a:t>
            </a:r>
            <a:r>
              <a:rPr lang="en-US" sz="1500">
                <a:latin typeface="Helvetica Neue" charset="0"/>
                <a:ea typeface="Helvetica Neue" charset="0"/>
                <a:cs typeface="Helvetica Neue" charset="0"/>
              </a:rPr>
              <a:t>the Supreme Court ruled that corporations are persons, entitled by the U.S. Constitution to buy elections and run our government. Human beings are people; corporations are legal fictions. The Supreme Court is misguided in principle, and wrong on the law. In a democracy, the people rule. </a:t>
            </a:r>
          </a:p>
          <a:p>
            <a:endParaRPr lang="en-US" sz="1500">
              <a:latin typeface="Helvetica Neue" charset="0"/>
              <a:ea typeface="Helvetica Neue" charset="0"/>
              <a:cs typeface="Helvetica Neue" charset="0"/>
            </a:endParaRPr>
          </a:p>
          <a:p>
            <a:r>
              <a:rPr lang="en-US" sz="1500" b="1">
                <a:latin typeface="Helvetica Neue" charset="0"/>
                <a:ea typeface="Helvetica Neue" charset="0"/>
                <a:cs typeface="Helvetica Neue" charset="0"/>
              </a:rPr>
              <a:t>We Move to Amend.</a:t>
            </a:r>
          </a:p>
          <a:p>
            <a:endParaRPr lang="en-US" sz="1500">
              <a:latin typeface="Helvetica Neue" charset="0"/>
              <a:ea typeface="Helvetica Neue" charset="0"/>
              <a:cs typeface="Helvetica Neue" charset="0"/>
            </a:endParaRPr>
          </a:p>
          <a:p>
            <a:r>
              <a:rPr lang="en-US" sz="1500">
                <a:latin typeface="Helvetica Neue" charset="0"/>
                <a:ea typeface="Helvetica Neue" charset="0"/>
                <a:cs typeface="Helvetica Neue" charset="0"/>
              </a:rPr>
              <a:t>We, the People of the United States of America, reject the U.S. Supreme Court's ruling in Citizens United, and move to amend our Constitution to: </a:t>
            </a:r>
          </a:p>
          <a:p>
            <a:endParaRPr lang="en-US" sz="1500">
              <a:latin typeface="Helvetica Neue" charset="0"/>
              <a:ea typeface="Helvetica Neue" charset="0"/>
              <a:cs typeface="Helvetica Neue" charset="0"/>
            </a:endParaRPr>
          </a:p>
          <a:p>
            <a:pPr>
              <a:buFont typeface="Arial" charset="0"/>
              <a:buChar char="•"/>
            </a:pPr>
            <a:r>
              <a:rPr lang="en-US" sz="1500">
                <a:latin typeface="Helvetica Neue" charset="0"/>
                <a:ea typeface="Helvetica Neue" charset="0"/>
                <a:cs typeface="Helvetica Neue" charset="0"/>
              </a:rPr>
              <a:t> Firmly establish that money is not speech, and that human beings, not corporations, are persons entitled to constitutional rights.</a:t>
            </a:r>
          </a:p>
          <a:p>
            <a:endParaRPr lang="en-US" sz="1500">
              <a:latin typeface="Helvetica Neue" charset="0"/>
              <a:ea typeface="Helvetica Neue" charset="0"/>
              <a:cs typeface="Helvetica Neue" charset="0"/>
            </a:endParaRPr>
          </a:p>
          <a:p>
            <a:pPr>
              <a:buFont typeface="Arial" charset="0"/>
              <a:buChar char="•"/>
            </a:pPr>
            <a:r>
              <a:rPr lang="en-US" sz="1500">
                <a:latin typeface="Helvetica Neue" charset="0"/>
                <a:ea typeface="Helvetica Neue" charset="0"/>
                <a:cs typeface="Helvetica Neue" charset="0"/>
              </a:rPr>
              <a:t> Guarantee the right to vote and to participate, and to have our votes and participation count.</a:t>
            </a:r>
          </a:p>
          <a:p>
            <a:endParaRPr lang="en-US" sz="1500">
              <a:latin typeface="Helvetica Neue" charset="0"/>
              <a:ea typeface="Helvetica Neue" charset="0"/>
              <a:cs typeface="Helvetica Neue" charset="0"/>
            </a:endParaRPr>
          </a:p>
          <a:p>
            <a:pPr>
              <a:buFont typeface="Arial" charset="0"/>
              <a:buChar char="•"/>
            </a:pPr>
            <a:r>
              <a:rPr lang="en-US" sz="1500">
                <a:latin typeface="Helvetica Neue" charset="0"/>
                <a:ea typeface="Helvetica Neue" charset="0"/>
                <a:cs typeface="Helvetica Neue" charset="0"/>
              </a:rPr>
              <a:t> Protect local communities, their economies, and democracies against illegitimate "preemption" actions by global, national, and state governments.</a:t>
            </a:r>
          </a:p>
        </p:txBody>
      </p:sp>
    </p:spTree>
  </p:cSld>
  <p:clrMapOvr>
    <a:masterClrMapping/>
  </p:clrMapOvr>
  <p:transition advClick="0" advTm="10000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28676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TextBox 6"/>
          <p:cNvSpPr txBox="1">
            <a:spLocks noChangeArrowheads="1"/>
          </p:cNvSpPr>
          <p:nvPr/>
        </p:nvSpPr>
        <p:spPr bwMode="auto">
          <a:xfrm>
            <a:off x="304800" y="1600200"/>
            <a:ext cx="845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Welcome and thank you for coming!</a:t>
            </a:r>
          </a:p>
        </p:txBody>
      </p:sp>
      <p:sp>
        <p:nvSpPr>
          <p:cNvPr id="28678" name="TextBox 10"/>
          <p:cNvSpPr txBox="1">
            <a:spLocks noChangeArrowheads="1"/>
          </p:cNvSpPr>
          <p:nvPr/>
        </p:nvSpPr>
        <p:spPr bwMode="auto">
          <a:xfrm>
            <a:off x="1066800" y="2667000"/>
            <a:ext cx="6934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Introductions</a:t>
            </a:r>
          </a:p>
          <a:p>
            <a:pPr>
              <a:buFont typeface="Arial" charset="0"/>
              <a:buChar char="•"/>
            </a:pPr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Special thanks to…</a:t>
            </a:r>
          </a:p>
          <a:p>
            <a:pPr lvl="2">
              <a:buFont typeface="Courier New" charset="0"/>
              <a:buChar char="o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Greenway Partners (Kirk &amp; Steve)</a:t>
            </a:r>
          </a:p>
          <a:p>
            <a:pPr lvl="2">
              <a:buFont typeface="Courier New" charset="0"/>
              <a:buChar char="o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Mo Hollis, videographer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29700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Box 6"/>
          <p:cNvSpPr txBox="1">
            <a:spLocks noChangeArrowheads="1"/>
          </p:cNvSpPr>
          <p:nvPr/>
        </p:nvSpPr>
        <p:spPr bwMode="auto">
          <a:xfrm>
            <a:off x="304800" y="1665288"/>
            <a:ext cx="845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Assumptions for the Day</a:t>
            </a:r>
          </a:p>
        </p:txBody>
      </p:sp>
      <p:sp>
        <p:nvSpPr>
          <p:cNvPr id="29702" name="TextBox 10"/>
          <p:cNvSpPr txBox="1">
            <a:spLocks noChangeArrowheads="1"/>
          </p:cNvSpPr>
          <p:nvPr/>
        </p:nvSpPr>
        <p:spPr bwMode="auto">
          <a:xfrm>
            <a:off x="914400" y="2503488"/>
            <a:ext cx="73152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Whoever is here today are the right people for this event</a:t>
            </a:r>
          </a:p>
          <a:p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Whatever happens is the only thing that could have happened based on the people that come</a:t>
            </a:r>
          </a:p>
          <a:p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Whenever we start is the right time to start</a:t>
            </a:r>
          </a:p>
          <a:p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Whenever we end, we’re done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30724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TextBox 6"/>
          <p:cNvSpPr txBox="1">
            <a:spLocks noChangeArrowheads="1"/>
          </p:cNvSpPr>
          <p:nvPr/>
        </p:nvSpPr>
        <p:spPr bwMode="auto">
          <a:xfrm>
            <a:off x="304800" y="1665288"/>
            <a:ext cx="845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Please introduce yourselves…</a:t>
            </a:r>
          </a:p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(1 minute each)</a:t>
            </a:r>
          </a:p>
        </p:txBody>
      </p:sp>
      <p:sp>
        <p:nvSpPr>
          <p:cNvPr id="30726" name="TextBox 10"/>
          <p:cNvSpPr txBox="1">
            <a:spLocks noChangeArrowheads="1"/>
          </p:cNvSpPr>
          <p:nvPr/>
        </p:nvSpPr>
        <p:spPr bwMode="auto">
          <a:xfrm>
            <a:off x="914400" y="2808288"/>
            <a:ext cx="73152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Your name</a:t>
            </a:r>
          </a:p>
          <a:p>
            <a:pPr lvl="1"/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Why is this issue important to you?</a:t>
            </a:r>
          </a:p>
          <a:p>
            <a:pPr lvl="1"/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What is the most important question you bring to this meeting?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31748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TextBox 6"/>
          <p:cNvSpPr txBox="1">
            <a:spLocks noChangeArrowheads="1"/>
          </p:cNvSpPr>
          <p:nvPr/>
        </p:nvSpPr>
        <p:spPr bwMode="auto">
          <a:xfrm>
            <a:off x="304800" y="1665288"/>
            <a:ext cx="845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Today’s Agenda</a:t>
            </a:r>
          </a:p>
        </p:txBody>
      </p:sp>
      <p:sp>
        <p:nvSpPr>
          <p:cNvPr id="31750" name="TextBox 10"/>
          <p:cNvSpPr txBox="1">
            <a:spLocks noChangeArrowheads="1"/>
          </p:cNvSpPr>
          <p:nvPr/>
        </p:nvSpPr>
        <p:spPr bwMode="auto">
          <a:xfrm>
            <a:off x="914400" y="2514600"/>
            <a:ext cx="73152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Presentation</a:t>
            </a:r>
          </a:p>
          <a:p>
            <a:pPr lvl="1">
              <a:buFont typeface="Courier New" charset="0"/>
              <a:buChar char="o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Citizens United</a:t>
            </a:r>
          </a:p>
          <a:p>
            <a:pPr lvl="1">
              <a:buFont typeface="Courier New" charset="0"/>
              <a:buChar char="o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Corporate Constitutional Rights (Corporate Personhood)</a:t>
            </a:r>
          </a:p>
          <a:p>
            <a:pPr lvl="1">
              <a:buFont typeface="Courier New" charset="0"/>
              <a:buChar char="o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Campaign to Legalize Democracy</a:t>
            </a:r>
          </a:p>
          <a:p>
            <a:pPr lvl="1"/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Question &amp; Answer</a:t>
            </a:r>
          </a:p>
          <a:p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Take Action: What Should We Do?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33796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TextBox 6"/>
          <p:cNvSpPr txBox="1">
            <a:spLocks noChangeArrowheads="1"/>
          </p:cNvSpPr>
          <p:nvPr/>
        </p:nvSpPr>
        <p:spPr bwMode="auto">
          <a:xfrm>
            <a:off x="304800" y="1563688"/>
            <a:ext cx="845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Citizens United v. FEC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14400" y="2381250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Overturned McCain Feingold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14400" y="299085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/>
              <a:t> 24 states campaign finance laws now in jeopardy of being overturned as “Unconstitutional”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914400" y="3981450"/>
            <a:ext cx="662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/>
              <a:t> Legalizes corporate bribery/extortion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914400" y="4591050"/>
            <a:ext cx="7848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/>
              <a:t> Most recent and blatant time the Court has explicitly offered rationale for “Corporate Constitutional Rights” (Corporate Personhood)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35844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TextBox 6"/>
          <p:cNvSpPr txBox="1">
            <a:spLocks noChangeArrowheads="1"/>
          </p:cNvSpPr>
          <p:nvPr/>
        </p:nvSpPr>
        <p:spPr bwMode="auto">
          <a:xfrm>
            <a:off x="304800" y="1665288"/>
            <a:ext cx="845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Definition of “Democracy”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14400" y="2743200"/>
            <a:ext cx="731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From Greek:</a:t>
            </a:r>
          </a:p>
          <a:p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lvl="1"/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Demos (the people) + Kratia (power) =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011613" y="4308475"/>
            <a:ext cx="46418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sz="5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the people rule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15364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891" name="Text Box 8"/>
          <p:cNvSpPr txBox="1">
            <a:spLocks noChangeArrowheads="1"/>
          </p:cNvSpPr>
          <p:nvPr/>
        </p:nvSpPr>
        <p:spPr bwMode="auto">
          <a:xfrm>
            <a:off x="2286000" y="1911350"/>
            <a:ext cx="45577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50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U.S. Constitution</a:t>
            </a:r>
            <a:endParaRPr lang="en-US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1371600" y="304800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We the People	        Government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990600" y="3657600"/>
            <a:ext cx="7943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 Free &amp; Sovereign		  Subordinate &amp; Accountable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1219200" y="4267200"/>
            <a:ext cx="6205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Individual Rights	          Collective Duties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2362200" y="48768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 Private	       Public</a:t>
            </a:r>
          </a:p>
        </p:txBody>
      </p:sp>
      <p:cxnSp>
        <p:nvCxnSpPr>
          <p:cNvPr id="58382" name="AutoShape 14"/>
          <p:cNvCxnSpPr>
            <a:cxnSpLocks noChangeShapeType="1"/>
          </p:cNvCxnSpPr>
          <p:nvPr/>
        </p:nvCxnSpPr>
        <p:spPr bwMode="auto">
          <a:xfrm>
            <a:off x="838200" y="1828800"/>
            <a:ext cx="7467600" cy="36576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58383" name="AutoShape 15"/>
          <p:cNvCxnSpPr>
            <a:cxnSpLocks noChangeShapeType="1"/>
          </p:cNvCxnSpPr>
          <p:nvPr/>
        </p:nvCxnSpPr>
        <p:spPr bwMode="auto">
          <a:xfrm flipH="1">
            <a:off x="1143000" y="1828800"/>
            <a:ext cx="7162800" cy="35052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</p:cxnSp>
      <p:pic>
        <p:nvPicPr>
          <p:cNvPr id="37898" name="Picture 13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4800600" y="5634038"/>
            <a:ext cx="411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Helvetica Neue Medium" charset="0"/>
                <a:ea typeface="Helvetica Neue Medium" charset="0"/>
                <a:cs typeface="Helvetica Neue Medium" charset="0"/>
              </a:rPr>
              <a:t>CORPORATIONS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7" grpId="0"/>
      <p:bldP spid="58378" grpId="0"/>
      <p:bldP spid="58379" grpId="0"/>
      <p:bldP spid="58380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685800" y="1639888"/>
            <a:ext cx="76962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4000">
                <a:latin typeface="Helvetica Neue Medium" charset="0"/>
                <a:ea typeface="Helvetica Neue Medium" charset="0"/>
                <a:cs typeface="Helvetica Neue Medium" charset="0"/>
              </a:rPr>
              <a:t>When corporations can legally claim the Constitutional rights of a “person”… </a:t>
            </a:r>
          </a:p>
          <a:p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pic>
        <p:nvPicPr>
          <p:cNvPr id="39940" name="Picture 7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295400" y="4308475"/>
            <a:ext cx="7358063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sz="5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…democracy is illegal!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41988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TextBox 6"/>
          <p:cNvSpPr txBox="1">
            <a:spLocks noChangeArrowheads="1"/>
          </p:cNvSpPr>
          <p:nvPr/>
        </p:nvSpPr>
        <p:spPr bwMode="auto">
          <a:xfrm>
            <a:off x="152400" y="12954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Campaign to Legalize Democracy in the USA</a:t>
            </a:r>
          </a:p>
        </p:txBody>
      </p:sp>
      <p:sp>
        <p:nvSpPr>
          <p:cNvPr id="41990" name="TextBox 10"/>
          <p:cNvSpPr txBox="1">
            <a:spLocks noChangeArrowheads="1"/>
          </p:cNvSpPr>
          <p:nvPr/>
        </p:nvSpPr>
        <p:spPr bwMode="auto">
          <a:xfrm>
            <a:off x="533400" y="2209800"/>
            <a:ext cx="373380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A New Way Forward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Alliance for Democracy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Black Agenda Report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Center for Media &amp; Democracy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Democracy Unlimited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Detroit Women of Color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Green Institute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Independent Progressive Politics Network</a:t>
            </a:r>
          </a:p>
        </p:txBody>
      </p:sp>
      <p:sp>
        <p:nvSpPr>
          <p:cNvPr id="41991" name="TextBox 7"/>
          <p:cNvSpPr txBox="1">
            <a:spLocks noChangeArrowheads="1"/>
          </p:cNvSpPr>
          <p:nvPr/>
        </p:nvSpPr>
        <p:spPr bwMode="auto">
          <a:xfrm>
            <a:off x="4800600" y="2209800"/>
            <a:ext cx="373380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Liberty Tree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National Lawyers Guild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Program on Corporations, Law &amp; Democracy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Reclaim Democracy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Ultimate Civics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2000">
                <a:latin typeface="Helvetica Neue Medium" charset="0"/>
                <a:ea typeface="Helvetica Neue Medium" charset="0"/>
                <a:cs typeface="Helvetica Neue Medium" charset="0"/>
              </a:rPr>
              <a:t> Women’s International League for Peace &amp; Freedom</a:t>
            </a:r>
          </a:p>
        </p:txBody>
      </p:sp>
      <p:sp>
        <p:nvSpPr>
          <p:cNvPr id="41992" name="TextBox 8"/>
          <p:cNvSpPr txBox="1">
            <a:spLocks noChangeArrowheads="1"/>
          </p:cNvSpPr>
          <p:nvPr/>
        </p:nvSpPr>
        <p:spPr bwMode="auto">
          <a:xfrm>
            <a:off x="5478463" y="5341938"/>
            <a:ext cx="34369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And endorsed by over 60 other organizations.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44036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7" name="TextBox 6"/>
          <p:cNvSpPr txBox="1">
            <a:spLocks noChangeArrowheads="1"/>
          </p:cNvSpPr>
          <p:nvPr/>
        </p:nvSpPr>
        <p:spPr bwMode="auto">
          <a:xfrm>
            <a:off x="152400" y="12954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Our Demands</a:t>
            </a:r>
          </a:p>
        </p:txBody>
      </p:sp>
      <p:sp>
        <p:nvSpPr>
          <p:cNvPr id="44038" name="TextBox 10"/>
          <p:cNvSpPr txBox="1">
            <a:spLocks noChangeArrowheads="1"/>
          </p:cNvSpPr>
          <p:nvPr/>
        </p:nvSpPr>
        <p:spPr bwMode="auto">
          <a:xfrm>
            <a:off x="914400" y="2209800"/>
            <a:ext cx="7315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Abolish Corporate Personhood</a:t>
            </a:r>
          </a:p>
          <a:p>
            <a:pPr lvl="1"/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Establish that money is not speech</a:t>
            </a:r>
          </a:p>
          <a:p>
            <a:pPr lvl="1"/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Guarantee the right to vote and to participate, and to have our votes and participation count</a:t>
            </a:r>
          </a:p>
          <a:p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Protect local communities, their economies, and democracies against control and domination by large corporations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46084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5" name="TextBox 6"/>
          <p:cNvSpPr txBox="1">
            <a:spLocks noChangeArrowheads="1"/>
          </p:cNvSpPr>
          <p:nvPr/>
        </p:nvSpPr>
        <p:spPr bwMode="auto">
          <a:xfrm>
            <a:off x="152400" y="12954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Campaign to Legalize Democracy in the USA</a:t>
            </a:r>
          </a:p>
        </p:txBody>
      </p:sp>
      <p:sp>
        <p:nvSpPr>
          <p:cNvPr id="46086" name="TextBox 10"/>
          <p:cNvSpPr txBox="1">
            <a:spLocks noChangeArrowheads="1"/>
          </p:cNvSpPr>
          <p:nvPr/>
        </p:nvSpPr>
        <p:spPr bwMode="auto">
          <a:xfrm>
            <a:off x="914400" y="2438400"/>
            <a:ext cx="73152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Take our inspiration from past social movements</a:t>
            </a:r>
          </a:p>
          <a:p>
            <a:pPr lvl="1"/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(American Revolutionaries, Abolitionists, Suffragists, Civil Rights Movement, Second Wave Feminism)</a:t>
            </a:r>
          </a:p>
          <a:p>
            <a:pPr lvl="1"/>
            <a:endParaRPr lang="en-US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We’re not </a:t>
            </a:r>
            <a:r>
              <a:rPr lang="en-US" b="1" i="1">
                <a:latin typeface="Helvetica Neue Medium" charset="0"/>
                <a:ea typeface="Helvetica Neue Medium" charset="0"/>
                <a:cs typeface="Helvetica Neue Medium" charset="0"/>
              </a:rPr>
              <a:t>asking </a:t>
            </a: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our government, we’re </a:t>
            </a:r>
            <a:r>
              <a:rPr lang="en-US" b="1" i="1">
                <a:latin typeface="Helvetica Neue Medium" charset="0"/>
                <a:ea typeface="Helvetica Neue Medium" charset="0"/>
                <a:cs typeface="Helvetica Neue Medium" charset="0"/>
              </a:rPr>
              <a:t>building a movement</a:t>
            </a: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 with ordinary Americans like ourselves – and you!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48132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3" name="TextBox 6"/>
          <p:cNvSpPr txBox="1">
            <a:spLocks noChangeArrowheads="1"/>
          </p:cNvSpPr>
          <p:nvPr/>
        </p:nvSpPr>
        <p:spPr bwMode="auto">
          <a:xfrm>
            <a:off x="152400" y="12954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Local Communities are primary actors</a:t>
            </a:r>
          </a:p>
        </p:txBody>
      </p:sp>
      <p:sp>
        <p:nvSpPr>
          <p:cNvPr id="48134" name="TextBox 10"/>
          <p:cNvSpPr txBox="1">
            <a:spLocks noChangeArrowheads="1"/>
          </p:cNvSpPr>
          <p:nvPr/>
        </p:nvSpPr>
        <p:spPr bwMode="auto">
          <a:xfrm>
            <a:off x="914400" y="2438400"/>
            <a:ext cx="73152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600">
                <a:latin typeface="Helvetica Neue Medium" charset="0"/>
                <a:ea typeface="Helvetica Neue Medium" charset="0"/>
                <a:cs typeface="Helvetica Neue Medium" charset="0"/>
              </a:rPr>
              <a:t> </a:t>
            </a:r>
            <a:r>
              <a:rPr lang="en-US" sz="3600" b="1">
                <a:latin typeface="Helvetica Neue" charset="0"/>
                <a:ea typeface="Helvetica Neue" charset="0"/>
                <a:cs typeface="Helvetica Neue" charset="0"/>
              </a:rPr>
              <a:t>4</a:t>
            </a:r>
            <a:r>
              <a:rPr lang="en-US" sz="3600" b="1" baseline="30000">
                <a:latin typeface="Helvetica Neue" charset="0"/>
                <a:ea typeface="Helvetica Neue" charset="0"/>
                <a:cs typeface="Helvetica Neue" charset="0"/>
              </a:rPr>
              <a:t>th</a:t>
            </a:r>
            <a:r>
              <a:rPr lang="en-US" sz="3600" b="1">
                <a:latin typeface="Helvetica Neue" charset="0"/>
                <a:ea typeface="Helvetica Neue" charset="0"/>
                <a:cs typeface="Helvetica Neue" charset="0"/>
              </a:rPr>
              <a:t> of July Day of Action:</a:t>
            </a:r>
            <a:r>
              <a:rPr lang="en-US" sz="3600">
                <a:latin typeface="Helvetica Neue Medium" charset="0"/>
                <a:ea typeface="Helvetica Neue Medium" charset="0"/>
                <a:cs typeface="Helvetica Neue Medium" charset="0"/>
              </a:rPr>
              <a:t> </a:t>
            </a:r>
            <a:r>
              <a:rPr lang="en-US" sz="3600"/>
              <a:t>Creative education/street theater</a:t>
            </a:r>
          </a:p>
          <a:p>
            <a:pPr>
              <a:buFont typeface="Arial" charset="0"/>
              <a:buChar char="•"/>
            </a:pPr>
            <a:endParaRPr lang="en-US" sz="3600"/>
          </a:p>
          <a:p>
            <a:r>
              <a:rPr lang="en-US" sz="3600" i="1"/>
              <a:t>Let our community know about the campaign through art and creativity!</a:t>
            </a:r>
          </a:p>
          <a:p>
            <a:endParaRPr lang="en-US" sz="360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50180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TextBox 6"/>
          <p:cNvSpPr txBox="1">
            <a:spLocks noChangeArrowheads="1"/>
          </p:cNvSpPr>
          <p:nvPr/>
        </p:nvSpPr>
        <p:spPr bwMode="auto">
          <a:xfrm>
            <a:off x="152400" y="12954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Local Communities are primary actors</a:t>
            </a:r>
          </a:p>
        </p:txBody>
      </p:sp>
      <p:sp>
        <p:nvSpPr>
          <p:cNvPr id="50182" name="TextBox 7"/>
          <p:cNvSpPr txBox="1">
            <a:spLocks noChangeArrowheads="1"/>
          </p:cNvSpPr>
          <p:nvPr/>
        </p:nvSpPr>
        <p:spPr bwMode="auto">
          <a:xfrm>
            <a:off x="685800" y="2286000"/>
            <a:ext cx="7848600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 b="1"/>
              <a:t>Politicizing this issue in June 2010 election and beyond</a:t>
            </a:r>
          </a:p>
          <a:p>
            <a:endParaRPr lang="en-US" sz="3600"/>
          </a:p>
          <a:p>
            <a:pPr>
              <a:buFont typeface="Arial" charset="0"/>
              <a:buChar char="•"/>
            </a:pPr>
            <a:r>
              <a:rPr lang="en-US" sz="3100" i="1"/>
              <a:t> Candidate survey published to press</a:t>
            </a:r>
          </a:p>
          <a:p>
            <a:pPr>
              <a:buFont typeface="Arial" charset="0"/>
              <a:buChar char="•"/>
            </a:pPr>
            <a:r>
              <a:rPr lang="en-US" sz="3100" i="1"/>
              <a:t> Bird-dogging candidates to take position</a:t>
            </a:r>
          </a:p>
          <a:p>
            <a:pPr>
              <a:buFont typeface="Arial" charset="0"/>
              <a:buChar char="•"/>
            </a:pPr>
            <a:r>
              <a:rPr lang="en-US" sz="3100" i="1"/>
              <a:t> Running people for office ourselves</a:t>
            </a:r>
            <a:endParaRPr lang="en-US" sz="360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52228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9" name="TextBox 6"/>
          <p:cNvSpPr txBox="1">
            <a:spLocks noChangeArrowheads="1"/>
          </p:cNvSpPr>
          <p:nvPr/>
        </p:nvSpPr>
        <p:spPr bwMode="auto">
          <a:xfrm>
            <a:off x="152400" y="12954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Local Communities are primary actors</a:t>
            </a:r>
          </a:p>
        </p:txBody>
      </p:sp>
      <p:sp>
        <p:nvSpPr>
          <p:cNvPr id="52230" name="TextBox 7"/>
          <p:cNvSpPr txBox="1">
            <a:spLocks noChangeArrowheads="1"/>
          </p:cNvSpPr>
          <p:nvPr/>
        </p:nvSpPr>
        <p:spPr bwMode="auto">
          <a:xfrm>
            <a:off x="685800" y="2286000"/>
            <a:ext cx="7848600" cy="358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 b="1"/>
              <a:t>Municipal Civil Disobedience</a:t>
            </a:r>
            <a:br>
              <a:rPr lang="en-US" sz="3600" b="1"/>
            </a:br>
            <a:endParaRPr lang="en-US" sz="1900"/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 sz="3200"/>
              <a:t> Passing City/County Resolutions in support of campaign</a:t>
            </a:r>
          </a:p>
          <a:p>
            <a:pPr>
              <a:buFont typeface="Arial" charset="0"/>
              <a:buChar char="•"/>
            </a:pPr>
            <a:r>
              <a:rPr lang="en-US" sz="3200"/>
              <a:t> Local Ordinance(s) calling for Amendment and outlawing Corporate Personhood in Humboldt County</a:t>
            </a:r>
            <a:endParaRPr lang="en-US" sz="320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54276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7" name="TextBox 6"/>
          <p:cNvSpPr txBox="1">
            <a:spLocks noChangeArrowheads="1"/>
          </p:cNvSpPr>
          <p:nvPr/>
        </p:nvSpPr>
        <p:spPr bwMode="auto">
          <a:xfrm>
            <a:off x="457200" y="1295400"/>
            <a:ext cx="822960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Discussion: </a:t>
            </a:r>
          </a:p>
          <a:p>
            <a:pPr algn="ctr"/>
            <a:endParaRPr lang="en-US" sz="360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  <a:p>
            <a:pPr algn="ctr"/>
            <a:r>
              <a:rPr lang="en-US" sz="3200">
                <a:latin typeface="Helvetica Neue Medium" charset="0"/>
                <a:ea typeface="Helvetica Neue Medium" charset="0"/>
                <a:cs typeface="Helvetica Neue Medium" charset="0"/>
              </a:rPr>
              <a:t>What stood out for you in the presentation (on both Corporate Personhood </a:t>
            </a:r>
          </a:p>
          <a:p>
            <a:pPr algn="ctr"/>
            <a:r>
              <a:rPr lang="en-US" sz="3200">
                <a:latin typeface="Helvetica Neue Medium" charset="0"/>
                <a:ea typeface="Helvetica Neue Medium" charset="0"/>
                <a:cs typeface="Helvetica Neue Medium" charset="0"/>
              </a:rPr>
              <a:t>and the Campaign)?</a:t>
            </a:r>
          </a:p>
          <a:p>
            <a:pPr algn="ctr"/>
            <a:endParaRPr lang="en-US" sz="320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algn="ctr"/>
            <a:r>
              <a:rPr lang="en-US" sz="3200">
                <a:latin typeface="Helvetica Neue Medium" charset="0"/>
                <a:ea typeface="Helvetica Neue Medium" charset="0"/>
                <a:cs typeface="Helvetica Neue Medium" charset="0"/>
              </a:rPr>
              <a:t>What are your questions?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56324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5" name="TextBox 6"/>
          <p:cNvSpPr txBox="1">
            <a:spLocks noChangeArrowheads="1"/>
          </p:cNvSpPr>
          <p:nvPr/>
        </p:nvSpPr>
        <p:spPr bwMode="auto">
          <a:xfrm>
            <a:off x="152400" y="12954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Conversation Guidelines</a:t>
            </a:r>
          </a:p>
        </p:txBody>
      </p:sp>
      <p:sp>
        <p:nvSpPr>
          <p:cNvPr id="56326" name="TextBox 10"/>
          <p:cNvSpPr txBox="1">
            <a:spLocks noChangeArrowheads="1"/>
          </p:cNvSpPr>
          <p:nvPr/>
        </p:nvSpPr>
        <p:spPr bwMode="auto">
          <a:xfrm>
            <a:off x="914400" y="2209800"/>
            <a:ext cx="731520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US"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b="1" i="1">
                <a:latin typeface="Helvetica Neue" charset="0"/>
                <a:ea typeface="Helvetica Neue" charset="0"/>
                <a:cs typeface="Helvetica Neue" charset="0"/>
              </a:rPr>
              <a:t>Listen </a:t>
            </a:r>
            <a:r>
              <a:rPr lang="en-US">
                <a:latin typeface="Helvetica Neue" charset="0"/>
                <a:ea typeface="Helvetica Neue" charset="0"/>
                <a:cs typeface="Helvetica Neue" charset="0"/>
              </a:rPr>
              <a:t>as if your life depended on it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US" b="1" i="1">
                <a:latin typeface="Helvetica Neue" charset="0"/>
                <a:ea typeface="Helvetica Neue" charset="0"/>
                <a:cs typeface="Helvetica Neue" charset="0"/>
              </a:rPr>
              <a:t> Speak to </a:t>
            </a:r>
            <a:r>
              <a:rPr lang="en-US">
                <a:latin typeface="Helvetica Neue" charset="0"/>
                <a:ea typeface="Helvetica Neue" charset="0"/>
                <a:cs typeface="Helvetica Neue" charset="0"/>
              </a:rPr>
              <a:t>what matters to you (</a:t>
            </a:r>
            <a:r>
              <a:rPr lang="en-US" b="1" i="1">
                <a:latin typeface="Helvetica Neue" charset="0"/>
                <a:ea typeface="Helvetica Neue" charset="0"/>
                <a:cs typeface="Helvetica Neue" charset="0"/>
              </a:rPr>
              <a:t>succinctly</a:t>
            </a:r>
            <a:r>
              <a:rPr lang="en-US">
                <a:latin typeface="Helvetica Neue" charset="0"/>
                <a:ea typeface="Helvetica Neue" charset="0"/>
                <a:cs typeface="Helvetica Neue" charset="0"/>
              </a:rPr>
              <a:t>)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US" b="1" i="1">
                <a:latin typeface="Helvetica Neue" charset="0"/>
                <a:ea typeface="Helvetica Neue" charset="0"/>
                <a:cs typeface="Helvetica Neue" charset="0"/>
              </a:rPr>
              <a:t> Share </a:t>
            </a:r>
            <a:r>
              <a:rPr lang="en-US">
                <a:latin typeface="Helvetica Neue" charset="0"/>
                <a:ea typeface="Helvetica Neue" charset="0"/>
                <a:cs typeface="Helvetica Neue" charset="0"/>
              </a:rPr>
              <a:t>“air time”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US">
                <a:latin typeface="Helvetica Neue" charset="0"/>
                <a:ea typeface="Helvetica Neue" charset="0"/>
                <a:cs typeface="Helvetica Neue" charset="0"/>
              </a:rPr>
              <a:t> Let people finish their thoughts (i.e., </a:t>
            </a:r>
            <a:r>
              <a:rPr lang="en-US" b="1" i="1">
                <a:latin typeface="Helvetica Neue" charset="0"/>
                <a:ea typeface="Helvetica Neue" charset="0"/>
                <a:cs typeface="Helvetica Neue" charset="0"/>
              </a:rPr>
              <a:t>do not interrupt</a:t>
            </a:r>
            <a:r>
              <a:rPr lang="en-US">
                <a:latin typeface="Helvetica Neue" charset="0"/>
                <a:ea typeface="Helvetica Neue" charset="0"/>
                <a:cs typeface="Helvetica Neue" charset="0"/>
              </a:rPr>
              <a:t>)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US" b="1" i="1">
                <a:latin typeface="Helvetica Neue" charset="0"/>
                <a:ea typeface="Helvetica Neue" charset="0"/>
                <a:cs typeface="Helvetica Neue" charset="0"/>
              </a:rPr>
              <a:t> Encourage </a:t>
            </a:r>
            <a:r>
              <a:rPr lang="en-US">
                <a:latin typeface="Helvetica Neue" charset="0"/>
                <a:ea typeface="Helvetica Neue" charset="0"/>
                <a:cs typeface="Helvetica Neue" charset="0"/>
              </a:rPr>
              <a:t>everyone to contribute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16388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58372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3" name="TextBox 6"/>
          <p:cNvSpPr txBox="1">
            <a:spLocks noChangeArrowheads="1"/>
          </p:cNvSpPr>
          <p:nvPr/>
        </p:nvSpPr>
        <p:spPr bwMode="auto">
          <a:xfrm>
            <a:off x="457200" y="2495550"/>
            <a:ext cx="8229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Please move to a different table </a:t>
            </a:r>
          </a:p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(with different people)</a:t>
            </a:r>
            <a:endParaRPr lang="en-US" sz="320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60420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1" name="TextBox 6"/>
          <p:cNvSpPr txBox="1">
            <a:spLocks noChangeArrowheads="1"/>
          </p:cNvSpPr>
          <p:nvPr/>
        </p:nvSpPr>
        <p:spPr bwMode="auto">
          <a:xfrm>
            <a:off x="457200" y="1295400"/>
            <a:ext cx="82296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Discussion: </a:t>
            </a:r>
          </a:p>
          <a:p>
            <a:pPr algn="ctr"/>
            <a:endParaRPr lang="en-US" sz="360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  <a:p>
            <a:pPr algn="ctr"/>
            <a:r>
              <a:rPr lang="en-US" sz="3200">
                <a:latin typeface="Helvetica Neue Medium" charset="0"/>
                <a:ea typeface="Helvetica Neue Medium" charset="0"/>
                <a:cs typeface="Helvetica Neue Medium" charset="0"/>
              </a:rPr>
              <a:t>Drawing on inspiration from the social movement that speaks to you most, </a:t>
            </a:r>
            <a:r>
              <a:rPr lang="en-US" sz="3200" b="1" i="1">
                <a:latin typeface="Helvetica Neue Medium" charset="0"/>
                <a:ea typeface="Helvetica Neue Medium" charset="0"/>
                <a:cs typeface="Helvetica Neue Medium" charset="0"/>
              </a:rPr>
              <a:t>what do you think we should do </a:t>
            </a:r>
            <a:r>
              <a:rPr lang="en-US" sz="3200">
                <a:latin typeface="Helvetica Neue Medium" charset="0"/>
                <a:ea typeface="Helvetica Neue Medium" charset="0"/>
                <a:cs typeface="Helvetica Neue Medium" charset="0"/>
              </a:rPr>
              <a:t>– in Humboldt County and across the country – to win this campaign and legalize democracy in the United States of America?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62468" name="Picture 5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9" name="TextBox 6"/>
          <p:cNvSpPr txBox="1">
            <a:spLocks noChangeArrowheads="1"/>
          </p:cNvSpPr>
          <p:nvPr/>
        </p:nvSpPr>
        <p:spPr bwMode="auto">
          <a:xfrm>
            <a:off x="457200" y="1295400"/>
            <a:ext cx="8229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Break Out Groups:</a:t>
            </a:r>
          </a:p>
          <a:p>
            <a:pPr algn="ctr"/>
            <a:endParaRPr lang="en-US" sz="360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  <a:p>
            <a:pPr algn="ctr"/>
            <a:r>
              <a:rPr lang="en-US" sz="3600">
                <a:latin typeface="Helvetica Neue Medium" charset="0"/>
                <a:ea typeface="Helvetica Neue Medium" charset="0"/>
                <a:cs typeface="Helvetica Neue Medium" charset="0"/>
              </a:rPr>
              <a:t>Develop action plan proposal to move your tactic forward…</a:t>
            </a:r>
          </a:p>
          <a:p>
            <a:pPr algn="ctr"/>
            <a:endParaRPr lang="en-US" sz="360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algn="ctr"/>
            <a:r>
              <a:rPr lang="en-US" sz="3600">
                <a:latin typeface="Helvetica Neue Medium" charset="0"/>
                <a:ea typeface="Helvetica Neue Medium" charset="0"/>
                <a:cs typeface="Helvetica Neue Medium" charset="0"/>
              </a:rPr>
              <a:t>30 minutes</a:t>
            </a:r>
          </a:p>
          <a:p>
            <a:pPr algn="ctr"/>
            <a:endParaRPr lang="en-US" sz="360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algn="ctr"/>
            <a:endParaRPr lang="en-US" sz="360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64515" name="Picture 7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57200" y="1295400"/>
            <a:ext cx="8229600" cy="487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Next Steps…</a:t>
            </a:r>
          </a:p>
          <a:p>
            <a:pPr algn="ctr"/>
            <a:endParaRPr lang="en-US" sz="130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  <a:p>
            <a:pPr>
              <a:spcAft>
                <a:spcPts val="600"/>
              </a:spcAft>
              <a:buFont typeface="Wingdings" charset="2"/>
              <a:buChar char="ü"/>
            </a:pPr>
            <a:r>
              <a:rPr lang="en-US" sz="28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 </a:t>
            </a: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Join Democracy Unlimited for pancakes every 3rd Sunday: 10am-noon at the Duck House in Eureka (1402 M Street) - $5 Community Currency</a:t>
            </a:r>
          </a:p>
          <a:p>
            <a:pPr>
              <a:spcAft>
                <a:spcPts val="600"/>
              </a:spcAft>
              <a:buFont typeface="Wingdings" charset="2"/>
              <a:buChar char="ü"/>
            </a:pPr>
            <a:endParaRPr lang="en-US" sz="280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buFont typeface="Wingdings" charset="2"/>
              <a:buChar char="ü"/>
            </a:pP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 Democracy Unlimited Office Hours:</a:t>
            </a:r>
          </a:p>
          <a:p>
            <a:pPr lvl="2">
              <a:buFont typeface="Arial" charset="0"/>
              <a:buChar char="•"/>
            </a:pP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 Mondays (10:30am-1pm)</a:t>
            </a:r>
          </a:p>
          <a:p>
            <a:pPr lvl="2">
              <a:buFont typeface="Arial" charset="0"/>
              <a:buChar char="•"/>
            </a:pP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 Tuesdays (4:30-8pm)</a:t>
            </a:r>
          </a:p>
          <a:p>
            <a:pPr lvl="2">
              <a:buFont typeface="Arial" charset="0"/>
              <a:buChar char="•"/>
            </a:pP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 Wednesdays (2:30-6pm)</a:t>
            </a:r>
          </a:p>
          <a:p>
            <a:pPr lvl="2">
              <a:buFont typeface="Arial" charset="0"/>
              <a:buChar char="•"/>
            </a:pP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 Thursdays (12:30-4pm)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66563" name="Picture 7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sp>
        <p:nvSpPr>
          <p:cNvPr id="66565" name="TextBox 6"/>
          <p:cNvSpPr txBox="1">
            <a:spLocks noChangeArrowheads="1"/>
          </p:cNvSpPr>
          <p:nvPr/>
        </p:nvSpPr>
        <p:spPr bwMode="auto">
          <a:xfrm>
            <a:off x="457200" y="1295400"/>
            <a:ext cx="822960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Next Steps…</a:t>
            </a:r>
          </a:p>
          <a:p>
            <a:pPr algn="ctr"/>
            <a:endParaRPr lang="en-US" sz="360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  <a:p>
            <a:pPr>
              <a:spcAft>
                <a:spcPts val="600"/>
              </a:spcAft>
              <a:buFont typeface="Wingdings" charset="2"/>
              <a:buChar char="ü"/>
            </a:pPr>
            <a:r>
              <a:rPr lang="en-US" sz="28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 </a:t>
            </a: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Working groups?</a:t>
            </a:r>
          </a:p>
          <a:p>
            <a:pPr>
              <a:spcAft>
                <a:spcPts val="600"/>
              </a:spcAft>
              <a:buFont typeface="Wingdings" charset="2"/>
              <a:buChar char="ü"/>
            </a:pPr>
            <a:endParaRPr lang="en-US" sz="280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spcAft>
                <a:spcPts val="600"/>
              </a:spcAft>
              <a:buFont typeface="Wingdings" charset="2"/>
              <a:buChar char="ü"/>
            </a:pP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 Sign the Petition at </a:t>
            </a: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  <a:hlinkClick r:id="rId4"/>
              </a:rPr>
              <a:t>www.MoveToAmend.org</a:t>
            </a:r>
            <a:endParaRPr lang="en-US" sz="280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>
              <a:spcAft>
                <a:spcPts val="600"/>
              </a:spcAft>
            </a:pP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 </a:t>
            </a:r>
          </a:p>
          <a:p>
            <a:pPr>
              <a:spcAft>
                <a:spcPts val="600"/>
              </a:spcAft>
              <a:buFont typeface="Wingdings" charset="2"/>
              <a:buChar char="ü"/>
            </a:pPr>
            <a:r>
              <a:rPr lang="en-US" sz="2800">
                <a:latin typeface="Helvetica Neue Medium" charset="0"/>
                <a:ea typeface="Helvetica Neue Medium" charset="0"/>
                <a:cs typeface="Helvetica Neue Medium" charset="0"/>
              </a:rPr>
              <a:t> Tell your friends!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68612" name="Picture 7" descr="heade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3" name="TextBox 6"/>
          <p:cNvSpPr txBox="1">
            <a:spLocks noChangeArrowheads="1"/>
          </p:cNvSpPr>
          <p:nvPr/>
        </p:nvSpPr>
        <p:spPr bwMode="auto">
          <a:xfrm>
            <a:off x="457200" y="1295400"/>
            <a:ext cx="8229600" cy="510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Democracy Unlimited</a:t>
            </a:r>
          </a:p>
          <a:p>
            <a:pPr algn="ctr"/>
            <a:endParaRPr lang="en-US" sz="170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  <a:p>
            <a:pPr algn="ctr"/>
            <a:r>
              <a:rPr lang="en-US" sz="2900">
                <a:latin typeface="Helvetica Neue Medium" charset="0"/>
                <a:ea typeface="Helvetica Neue Medium" charset="0"/>
                <a:cs typeface="Helvetica Neue Medium" charset="0"/>
              </a:rPr>
              <a:t>www.DUHC.org</a:t>
            </a:r>
          </a:p>
          <a:p>
            <a:pPr algn="ctr"/>
            <a:r>
              <a:rPr lang="en-US" sz="2900">
                <a:latin typeface="Helvetica Neue Medium" charset="0"/>
                <a:ea typeface="Helvetica Neue Medium" charset="0"/>
                <a:cs typeface="Helvetica Neue Medium" charset="0"/>
              </a:rPr>
              <a:t>(707) 269-0984</a:t>
            </a:r>
          </a:p>
          <a:p>
            <a:pPr algn="ctr"/>
            <a:r>
              <a:rPr lang="en-US" sz="2900">
                <a:latin typeface="Helvetica Neue Medium" charset="0"/>
                <a:ea typeface="Helvetica Neue Medium" charset="0"/>
                <a:cs typeface="Helvetica Neue Medium" charset="0"/>
              </a:rPr>
              <a:t>“The Duck House/Democray Unlimited” on Facebook</a:t>
            </a:r>
          </a:p>
          <a:p>
            <a:pPr algn="ctr"/>
            <a:endParaRPr lang="en-US" sz="290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algn="ctr"/>
            <a:r>
              <a:rPr lang="en-US" sz="3600">
                <a:latin typeface="Helvetica Neue Black Condensed" charset="0"/>
                <a:ea typeface="Helvetica Neue Black Condensed" charset="0"/>
                <a:cs typeface="Helvetica Neue Black Condensed" charset="0"/>
              </a:rPr>
              <a:t>Campaign to Legalize Democracy</a:t>
            </a:r>
          </a:p>
          <a:p>
            <a:pPr algn="ctr"/>
            <a:r>
              <a:rPr lang="en-US" sz="2900">
                <a:latin typeface="Helvetica Neue Medium" charset="0"/>
                <a:ea typeface="Helvetica Neue Medium" charset="0"/>
                <a:cs typeface="Helvetica Neue Medium" charset="0"/>
              </a:rPr>
              <a:t>www.MoveToAmend.org</a:t>
            </a:r>
          </a:p>
          <a:p>
            <a:pPr algn="ctr"/>
            <a:r>
              <a:rPr lang="en-US" sz="2900">
                <a:latin typeface="Helvetica Neue Medium" charset="0"/>
                <a:ea typeface="Helvetica Neue Medium" charset="0"/>
                <a:cs typeface="Helvetica Neue Medium" charset="0"/>
              </a:rPr>
              <a:t>“Move to Amend” on Facebook</a:t>
            </a:r>
          </a:p>
          <a:p>
            <a:pPr algn="ctr"/>
            <a:endParaRPr lang="en-US" sz="3600">
              <a:latin typeface="Helvetica Neue Black Condensed" charset="0"/>
              <a:ea typeface="Helvetica Neue Black Condensed" charset="0"/>
              <a:cs typeface="Helvetica Neue Black Condense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17412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18436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19460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81000" y="6400800"/>
            <a:ext cx="830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20484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21508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55170D"/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www.MoveToAmend.org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~ signed by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 66,468 </a:t>
            </a:r>
            <a:r>
              <a:rPr lang="en-US" sz="1800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 Bold Condensed"/>
                <a:cs typeface="Helvetica Neue Bold Condensed"/>
              </a:rPr>
              <a:t>and counting…</a:t>
            </a:r>
          </a:p>
          <a:p>
            <a:pPr algn="r">
              <a:defRPr/>
            </a:pPr>
            <a:endParaRPr lang="en-US" sz="1800" dirty="0"/>
          </a:p>
        </p:txBody>
      </p:sp>
      <p:pic>
        <p:nvPicPr>
          <p:cNvPr id="22532" name="Picture 5" descr="head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oston-tea-part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397000"/>
            <a:ext cx="68199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Custom 3">
      <a:dk1>
        <a:srgbClr val="000000"/>
      </a:dk1>
      <a:lt1>
        <a:srgbClr val="691D14"/>
      </a:lt1>
      <a:dk2>
        <a:srgbClr val="000000"/>
      </a:dk2>
      <a:lt2>
        <a:srgbClr val="1647B0"/>
      </a:lt2>
      <a:accent1>
        <a:srgbClr val="E3A973"/>
      </a:accent1>
      <a:accent2>
        <a:srgbClr val="333399"/>
      </a:accent2>
      <a:accent3>
        <a:srgbClr val="B5D0D4"/>
      </a:accent3>
      <a:accent4>
        <a:srgbClr val="000000"/>
      </a:accent4>
      <a:accent5>
        <a:srgbClr val="DAEDEF"/>
      </a:accent5>
      <a:accent6>
        <a:srgbClr val="2D2D8A"/>
      </a:accent6>
      <a:hlink>
        <a:srgbClr val="8B1503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1708</TotalTime>
  <Words>1406</Words>
  <Application>Microsoft Macintosh PowerPoint</Application>
  <PresentationFormat>On-screen Show (4:3)</PresentationFormat>
  <Paragraphs>218</Paragraphs>
  <Slides>35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ＭＳ Ｐゴシック</vt:lpstr>
      <vt:lpstr>Helvetica Neue Bold Condensed</vt:lpstr>
      <vt:lpstr>Helvetica Neue Black Condensed</vt:lpstr>
      <vt:lpstr>Helvetica Neue</vt:lpstr>
      <vt:lpstr>Helvetica Neue Medium</vt:lpstr>
      <vt:lpstr>Courier New</vt:lpstr>
      <vt:lpstr>Wingdings</vt:lpstr>
      <vt:lpstr>Blank Presentation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Company>Office 2004 Test Drive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keywords/>
  <cp:lastModifiedBy>Kaitlin Sopoci-Belknap</cp:lastModifiedBy>
  <cp:revision>36</cp:revision>
  <dcterms:created xsi:type="dcterms:W3CDTF">2010-02-25T06:00:03Z</dcterms:created>
  <dcterms:modified xsi:type="dcterms:W3CDTF">2010-02-25T06:12:12Z</dcterms:modified>
</cp:coreProperties>
</file>